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2" r:id="rId28"/>
    <p:sldId id="631" r:id="rId29"/>
    <p:sldId id="633" r:id="rId30"/>
    <p:sldId id="610" r:id="rId31"/>
    <p:sldId id="613" r:id="rId32"/>
    <p:sldId id="477" r:id="rId3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25" autoAdjust="0"/>
    <p:restoredTop sz="97030"/>
  </p:normalViewPr>
  <p:slideViewPr>
    <p:cSldViewPr snapToGrid="0">
      <p:cViewPr>
        <p:scale>
          <a:sx n="83" d="100"/>
          <a:sy n="83" d="100"/>
        </p:scale>
        <p:origin x="256" y="1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3C41-BB54-8774-2803-60C846A84F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B451CD-77D2-DB1E-15F4-12373C816E6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8D8515B-096B-FAF3-C242-44F24A97D64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10035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8550166" y="383153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947129" y="5840858"/>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2195152" y="3897706"/>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8369" y="383153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5141839" y="5839618"/>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8669481" y="583900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313417" y="4886390"/>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4"/>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5"/>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6"/>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4"/>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5"/>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6"/>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7"/>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9049D16A-BC77-5252-55D1-10A28CF1505C}"/>
              </a:ext>
            </a:extLst>
          </p:cNvPr>
          <p:cNvPicPr>
            <a:picLocks noChangeAspect="1"/>
          </p:cNvPicPr>
          <p:nvPr/>
        </p:nvPicPr>
        <p:blipFill>
          <a:blip r:embed="rId4"/>
          <a:stretch>
            <a:fillRect/>
          </a:stretch>
        </p:blipFill>
        <p:spPr>
          <a:xfrm>
            <a:off x="3581400" y="-3238842"/>
            <a:ext cx="7351340" cy="2938985"/>
          </a:xfrm>
          <a:prstGeom prst="rect">
            <a:avLst/>
          </a:prstGeom>
        </p:spPr>
      </p:pic>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5"/>
          <a:stretch>
            <a:fillRect/>
          </a:stretch>
        </p:blipFill>
        <p:spPr>
          <a:xfrm>
            <a:off x="416862" y="1704525"/>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6"/>
          <a:stretch>
            <a:fillRect/>
          </a:stretch>
        </p:blipFill>
        <p:spPr>
          <a:xfrm>
            <a:off x="7436929" y="2155959"/>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4381604"/>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236086" y="5252482"/>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07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210560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3919330" y="2750595"/>
            <a:ext cx="6894443" cy="2037188"/>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Cardio-focusing and –tracking</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(CFT)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Algorithm</a:t>
            </a:r>
          </a:p>
          <a:p>
            <a:pPr>
              <a:lnSpc>
                <a:spcPct val="120000"/>
              </a:lnSpc>
            </a:pPr>
            <a:r>
              <a:rPr lang="en-US" altLang="zh-CN" sz="2000" b="1" dirty="0">
                <a:latin typeface="Times New Roman Bold" panose="02020603050405020304" charset="0"/>
                <a:cs typeface="Times New Roman Bold" panose="02020603050405020304" charset="0"/>
                <a:sym typeface="+mn-ea"/>
              </a:rPr>
              <a:t>Part 2 – </a:t>
            </a:r>
            <a:r>
              <a:rPr lang="en-US" altLang="zh-CN" sz="2000" b="1" dirty="0" err="1">
                <a:latin typeface="Times New Roman Bold" panose="02020603050405020304" charset="0"/>
                <a:cs typeface="Times New Roman Bold" panose="02020603050405020304" charset="0"/>
                <a:sym typeface="+mn-ea"/>
              </a:rPr>
              <a:t>radarODE</a:t>
            </a:r>
            <a:endParaRPr lang="en-US" altLang="zh-CN" sz="2000" b="1" dirty="0">
              <a:latin typeface="Times New Roman Bold" panose="02020603050405020304" charset="0"/>
              <a:cs typeface="Times New Roman Bold" panose="02020603050405020304" charset="0"/>
              <a:sym typeface="+mn-ea"/>
            </a:endParaRP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3</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radarODE</a:t>
            </a:r>
            <a:r>
              <a:rPr lang="en-US" altLang="zh-CN" sz="2000" b="1" dirty="0">
                <a:latin typeface="Times New Roman Bold" panose="02020603050405020304" charset="0"/>
                <a:cs typeface="Times New Roman Bold" panose="02020603050405020304" charset="0"/>
                <a:sym typeface="+mn-ea"/>
              </a:rPr>
              <a:t>-MTL</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4</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Horcrux</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RFcardi</a:t>
            </a: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22459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2571-D6D2-9B7E-881B-F6550EBBCB1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8D397C0-BB0A-C976-FAD4-199803A13A4C}"/>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D9D9E04-91B7-FDE0-D509-21E0280143E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F5B752C-FD67-E330-F13A-342DE68CD24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sp>
        <p:nvSpPr>
          <p:cNvPr id="13" name="Rectangle 6">
            <a:extLst>
              <a:ext uri="{FF2B5EF4-FFF2-40B4-BE49-F238E27FC236}">
                <a16:creationId xmlns:a16="http://schemas.microsoft.com/office/drawing/2014/main" id="{41DEE61F-4C12-4F76-5F94-C7FD9E23F95C}"/>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0220B85-3ED7-50B7-45D1-1C238BB9659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363667A-DAE1-3338-03F5-5CEBD0CE1A13}"/>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AC15AA3-7D0C-52D8-616E-B428C30DE6C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65E47D4-9C59-4949-9836-FD938A5BB16B}"/>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98B401E-AA4A-E8D1-FA4D-E0E75C2274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BAD9B9B9-FC28-77AF-EFFB-74F5E9C7951A}"/>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D141877-05EC-0A66-FBB6-C5AB7A3C187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C36A8EA-E8FB-ADDD-A7AA-474DD4F5D989}"/>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306D0AF-B09A-B4AE-63F3-8441E7833B3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A9B2E7D8-E654-FA7A-1D3D-68EE136E2FFA}"/>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41237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0" y="733873"/>
            <a:ext cx="11877261" cy="2273956"/>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 ﬁne-grained cardiac 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sym typeface="Wingdings" pitchFamily="2" charset="2"/>
              </a:rPr>
              <a:t>ECG</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Mitigate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long-distance</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scarcity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appropriate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augmentation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self-supervised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p>
        </p:txBody>
      </p:sp>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2509195"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Project</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Illustration:</a:t>
            </a:r>
            <a:endParaRPr lang="en-US" altLang="zh-CN" kern="100" dirty="0">
              <a:latin typeface="Times New Roman" panose="02020603050405020304" pitchFamily="18" charset="0"/>
            </a:endParaRPr>
          </a:p>
        </p:txBody>
      </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145622</TotalTime>
  <Words>1875</Words>
  <Application>Microsoft Macintosh PowerPoint</Application>
  <PresentationFormat>Widescreen</PresentationFormat>
  <Paragraphs>286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363</cp:revision>
  <cp:lastPrinted>2021-09-11T15:09:31Z</cp:lastPrinted>
  <dcterms:created xsi:type="dcterms:W3CDTF">2021-09-09T10:17:34Z</dcterms:created>
  <dcterms:modified xsi:type="dcterms:W3CDTF">2025-05-14T12:28:39Z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